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7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6" r:id="rId22"/>
    <p:sldId id="279" r:id="rId23"/>
    <p:sldId id="275" r:id="rId24"/>
    <p:sldId id="277" r:id="rId25"/>
    <p:sldId id="280" r:id="rId26"/>
    <p:sldId id="278" r:id="rId27"/>
    <p:sldId id="281" r:id="rId28"/>
    <p:sldId id="283" r:id="rId29"/>
    <p:sldId id="282" r:id="rId30"/>
    <p:sldId id="288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84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B10F-6FA5-D34E-A2B6-ECBA3A6B9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0EEF1-3838-D843-BF7C-6D0B6F22F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2A2EF-47FB-0548-B584-D57A7176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5797-CD7D-B249-BA81-AF3AB048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9884-7810-5943-9633-40D23C8D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196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F8D1-E96A-AD4F-81F0-0B685CCA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808F5-B25F-0C40-8F50-081F4D824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7D26B-4682-D645-983C-245373D1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068D8-B9BF-8444-B1AF-50552763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FA3FA-CC16-0548-AB68-17C7FCEA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531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AB08F-065E-4D44-8ECC-6635EFE64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08931-A6BA-5E42-8C59-89369750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0AD3-D902-D94B-A0D0-C179A20D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A0E70-36B1-2D4F-A927-65D52F62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BC959-D97D-E249-8BCD-4AF1946C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887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CA6E-928C-0D4C-A278-239A6D93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7A5C1-EE6C-6C48-BB1D-6B0501606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7C6D-398A-2A47-B629-F213EDEF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EF9C-04D3-C64F-A0D0-4D74E044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3172F-37B6-D044-A233-2ED1FBD9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975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7086-6D38-304F-A4C9-400DB9D5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AC0F-927C-6D4D-B892-9014BC321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17798-F8C4-8241-A1BD-A59B3E72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1BD8-BC69-534D-B65D-0AE87480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4EBA1-4483-1C4D-9A3B-390C679F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209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2522-D08C-154D-BE84-FDEC3FD9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70E3-20ED-D64E-8E2C-AC0837E90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9B919-1FF2-3B49-B435-F4B5A67A9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19E65-6376-6649-98CF-72BA0DD76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A559E-D49D-6942-AE5B-CB6BA4D0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48BF2-15FF-0C4E-9AB8-CA9D48C1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149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4D41-579A-E04D-9A75-AA805FEB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BB0FF-595C-B947-8B98-E05F233F8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23590-4B34-DE49-B6D4-385702B2D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F52BA-FAA8-DA4F-A2FA-0169095F0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CFEC1-A9E6-8847-9D0E-66E33FA1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379B7-CD4D-4F49-A66C-719C13AD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79377-80D2-D348-98F0-E79967B1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C69A6-018C-6247-8E43-BDB0D27E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565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9DDF-BCB4-8148-84EB-DC1C8E6B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AB4DD-91B1-7642-8D75-72A7949D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A85EA-44A1-F74A-92BD-7FEB4746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649AA-FCE6-6549-BD02-7B61D88A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756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B79DB-E74D-3B4E-B11E-D9DECE56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A2BE4-4731-EA43-B4B3-4EB2959C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3E308-0D12-1444-9C76-0A348F2E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396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BEC2-5F07-4F42-A4AA-6DA462AA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559E0-730E-C745-B050-16F97AFF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9C7AF-8809-E740-814B-5AD08EA9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7A952-9A23-8742-818A-775D2435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52C44-073E-AB45-82CA-16122ADE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D28DA-D3BA-3245-A44B-501D504E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908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2166-014E-BF4D-BEB5-63A2D516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5299A-3A9F-5248-B223-F33EDF2DC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20873-B3A9-2B4A-8471-9C6C0C644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A1482-52CD-E446-AB1E-1B02B878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2E461-70C8-E440-BA7B-00F08841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36CD1-12A9-FB47-B6D3-99C25F4B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133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4AF74-B718-B342-BFCC-E72C6BC8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7E036-CF09-F04C-8383-7D3C89DB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3EC6B-2756-2B47-99FC-DE6751184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41DF3-6F09-944C-B9E0-E5A95535A201}" type="datetimeFigureOut">
              <a:rPr lang="en-KR" smtClean="0"/>
              <a:t>2022/03/13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CB99C-B7D1-4E4E-9A7F-4F69990E3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3BEAD-B742-4E49-BCBE-5BF6697A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C4E06-526F-2243-8617-DD44E352E3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360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softma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E3DCAFEA-74FA-E849-8350-50018463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72" y="5755804"/>
            <a:ext cx="1700212" cy="6190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E678B53D-A99F-1A4C-8A5B-B3CBD846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25" y="3041650"/>
            <a:ext cx="2470150" cy="543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66350-B4C6-7B40-9FD6-C7C20B71CE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001"/>
          <a:stretch/>
        </p:blipFill>
        <p:spPr>
          <a:xfrm>
            <a:off x="1162050" y="2262892"/>
            <a:ext cx="9867900" cy="7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0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335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Problems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Occuring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with Bag of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Worrds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1. Data Scarcity (Sparsity Problem</a:t>
            </a:r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Sparsity Problem 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새로운 단어 조합에 대해서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확률값이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되는 문제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568E9D-0499-DD49-88D1-DDF905F96558}"/>
              </a:ext>
            </a:extLst>
          </p:cNvPr>
          <p:cNvGrpSpPr/>
          <p:nvPr/>
        </p:nvGrpSpPr>
        <p:grpSpPr>
          <a:xfrm>
            <a:off x="808464" y="2827017"/>
            <a:ext cx="10575072" cy="1706135"/>
            <a:chOff x="609600" y="2626422"/>
            <a:chExt cx="10575072" cy="170613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CA689BE-5BB1-B44F-8EAE-1BAFFB5DCD7A}"/>
                </a:ext>
              </a:extLst>
            </p:cNvPr>
            <p:cNvSpPr/>
            <p:nvPr/>
          </p:nvSpPr>
          <p:spPr>
            <a:xfrm>
              <a:off x="4270917" y="2626422"/>
              <a:ext cx="334536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6310B-16FF-1B4A-B40F-A872D92A7CD1}"/>
                </a:ext>
              </a:extLst>
            </p:cNvPr>
            <p:cNvSpPr txBox="1"/>
            <p:nvPr/>
          </p:nvSpPr>
          <p:spPr>
            <a:xfrm>
              <a:off x="4382430" y="2785560"/>
              <a:ext cx="3122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 날씨가 야호 좋군요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20F5720-DC58-CD49-837F-50937FF8F386}"/>
                </a:ext>
              </a:extLst>
            </p:cNvPr>
            <p:cNvSpPr/>
            <p:nvPr/>
          </p:nvSpPr>
          <p:spPr>
            <a:xfrm>
              <a:off x="609600" y="3749596"/>
              <a:ext cx="139762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D25BFB-635C-5C46-9442-B8C9AB1F7840}"/>
                </a:ext>
              </a:extLst>
            </p:cNvPr>
            <p:cNvSpPr txBox="1"/>
            <p:nvPr/>
          </p:nvSpPr>
          <p:spPr>
            <a:xfrm>
              <a:off x="721113" y="3908734"/>
              <a:ext cx="1286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41A062E-797E-1E44-8BDB-C9449501BD94}"/>
                </a:ext>
              </a:extLst>
            </p:cNvPr>
            <p:cNvSpPr/>
            <p:nvPr/>
          </p:nvSpPr>
          <p:spPr>
            <a:xfrm>
              <a:off x="2235820" y="3758269"/>
              <a:ext cx="225254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66E4EC-4B25-0147-920F-49DA1623A92C}"/>
                </a:ext>
              </a:extLst>
            </p:cNvPr>
            <p:cNvSpPr txBox="1"/>
            <p:nvPr/>
          </p:nvSpPr>
          <p:spPr>
            <a:xfrm>
              <a:off x="2347333" y="3917407"/>
              <a:ext cx="2141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날씨가 </a:t>
              </a:r>
              <a:r>
                <a:rPr lang="en-US" altLang="ko-KR" dirty="0"/>
                <a:t>|</a:t>
              </a:r>
              <a:r>
                <a:rPr lang="ko-KR" altLang="en-US" dirty="0"/>
                <a:t> 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C74A26C-874C-C04E-8848-70B4A0F2A2A9}"/>
                </a:ext>
              </a:extLst>
            </p:cNvPr>
            <p:cNvSpPr/>
            <p:nvPr/>
          </p:nvSpPr>
          <p:spPr>
            <a:xfrm>
              <a:off x="7709209" y="3749596"/>
              <a:ext cx="3475463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FA58F0-67AB-9649-BA0E-3692B0D5BE93}"/>
                </a:ext>
              </a:extLst>
            </p:cNvPr>
            <p:cNvSpPr txBox="1"/>
            <p:nvPr/>
          </p:nvSpPr>
          <p:spPr>
            <a:xfrm>
              <a:off x="7709210" y="3902565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좋군요 </a:t>
              </a:r>
              <a:r>
                <a:rPr lang="en-US" altLang="ko-KR" dirty="0"/>
                <a:t>|</a:t>
              </a:r>
              <a:r>
                <a:rPr lang="ko-KR" altLang="en-US" dirty="0"/>
                <a:t> 오늘은 날씨가 야호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9A9A6D-F868-F64C-B9FD-CC6F44F8ED86}"/>
                </a:ext>
              </a:extLst>
            </p:cNvPr>
            <p:cNvSpPr/>
            <p:nvPr/>
          </p:nvSpPr>
          <p:spPr>
            <a:xfrm>
              <a:off x="4821045" y="3749596"/>
              <a:ext cx="2683725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9B5F33-5C65-0D42-841E-D0D493DE9EEC}"/>
                </a:ext>
              </a:extLst>
            </p:cNvPr>
            <p:cNvSpPr txBox="1"/>
            <p:nvPr/>
          </p:nvSpPr>
          <p:spPr>
            <a:xfrm>
              <a:off x="4932559" y="3908734"/>
              <a:ext cx="2572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야호 </a:t>
              </a:r>
              <a:r>
                <a:rPr lang="en-US" altLang="ko-KR" dirty="0"/>
                <a:t>|</a:t>
              </a:r>
              <a:r>
                <a:rPr lang="ko-KR" altLang="en-US" dirty="0"/>
                <a:t> 오늘은 날씨가</a:t>
              </a:r>
              <a:r>
                <a:rPr lang="en-US" altLang="ko-KR" dirty="0"/>
                <a:t>)</a:t>
              </a:r>
              <a:endParaRPr lang="en-K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3CA39-8EA5-3E48-B553-FF136F75ED13}"/>
                  </a:ext>
                </a:extLst>
              </p:cNvPr>
              <p:cNvSpPr txBox="1"/>
              <p:nvPr/>
            </p:nvSpPr>
            <p:spPr>
              <a:xfrm>
                <a:off x="5019909" y="4811830"/>
                <a:ext cx="2572212" cy="716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오늘은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날씨가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야호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오늘은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날씨가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3CA39-8EA5-3E48-B553-FF136F75E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09" y="4811830"/>
                <a:ext cx="2572212" cy="716928"/>
              </a:xfrm>
              <a:prstGeom prst="rect">
                <a:avLst/>
              </a:prstGeom>
              <a:blipFill>
                <a:blip r:embed="rId2"/>
                <a:stretch>
                  <a:fillRect r="-13300" b="-86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B6168E-80C4-C148-B933-2145FCCA122E}"/>
              </a:ext>
            </a:extLst>
          </p:cNvPr>
          <p:cNvSpPr txBox="1"/>
          <p:nvPr/>
        </p:nvSpPr>
        <p:spPr>
          <a:xfrm>
            <a:off x="4052848" y="5611505"/>
            <a:ext cx="52040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/>
              <a:t>‘</a:t>
            </a:r>
            <a:r>
              <a:rPr lang="ko-KR" altLang="en-US" sz="1500" dirty="0"/>
              <a:t>오늘은 날씨가 야호</a:t>
            </a:r>
            <a:r>
              <a:rPr lang="en-US" altLang="ko-KR" sz="1500" dirty="0"/>
              <a:t>’</a:t>
            </a:r>
            <a:r>
              <a:rPr lang="ko-KR" altLang="en-US" sz="1500" dirty="0"/>
              <a:t>가 </a:t>
            </a:r>
            <a:r>
              <a:rPr lang="en-US" altLang="ko-KR" sz="1500" dirty="0"/>
              <a:t>corpus </a:t>
            </a:r>
            <a:r>
              <a:rPr lang="ko-KR" altLang="en-US" sz="1500" dirty="0"/>
              <a:t>에 등장할 확률이 거의 </a:t>
            </a:r>
            <a:r>
              <a:rPr lang="en-US" altLang="ko-KR" sz="1500" dirty="0"/>
              <a:t>0</a:t>
            </a:r>
            <a:r>
              <a:rPr lang="ko-KR" altLang="en-US" sz="1500" dirty="0"/>
              <a:t>이다</a:t>
            </a:r>
            <a:r>
              <a:rPr lang="en-US" altLang="ko-KR" sz="1500" dirty="0"/>
              <a:t>!</a:t>
            </a:r>
            <a:endParaRPr lang="en-KR" sz="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B07B4-32F6-D549-B408-F519B897A1CE}"/>
              </a:ext>
            </a:extLst>
          </p:cNvPr>
          <p:cNvSpPr/>
          <p:nvPr/>
        </p:nvSpPr>
        <p:spPr>
          <a:xfrm>
            <a:off x="3419568" y="5865011"/>
            <a:ext cx="796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02124"/>
                </a:solidFill>
                <a:latin typeface="arial" panose="020B0604020202020204" pitchFamily="34" charset="0"/>
              </a:rPr>
              <a:t>A corpus is </a:t>
            </a:r>
            <a:r>
              <a:rPr lang="en-US" sz="1000" b="1" dirty="0">
                <a:solidFill>
                  <a:srgbClr val="202124"/>
                </a:solidFill>
                <a:latin typeface="arial" panose="020B0604020202020204" pitchFamily="34" charset="0"/>
              </a:rPr>
              <a:t>a collection of machine-readable texts that have been produced in a natural communicative setting</a:t>
            </a:r>
            <a:endParaRPr lang="en-KR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E73ACF-7221-464F-8643-1BEA36EF9D7A}"/>
              </a:ext>
            </a:extLst>
          </p:cNvPr>
          <p:cNvCxnSpPr/>
          <p:nvPr/>
        </p:nvCxnSpPr>
        <p:spPr>
          <a:xfrm>
            <a:off x="6417529" y="4533152"/>
            <a:ext cx="0" cy="27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8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335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Problems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Occuring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with Bag of Words</a:t>
            </a: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낭비 문제가 발생함</a:t>
            </a:r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Take the example of One-Hot Encoding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Ex: 50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만개의 단어를 기반으로 한 벡터가 있다고 하고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 중에서 우리가 문장 속에서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개의 단어만 쓴다면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개를 제외한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50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-10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개의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값들은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될 것이고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그러한 차원들은 놀고 있게 되는 것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파라미터는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많아서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계산량이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늘지만 값이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인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파라미터들인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것이 문제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단어의 수에 비례하여 차원이 증가한다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9107CBB0-2D56-444A-8FC6-A19443CD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" y="4022131"/>
            <a:ext cx="9973637" cy="25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3356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Problems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Occuring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with Bag of Words</a:t>
            </a: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Discrete (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이산형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표현 상의 문제</a:t>
            </a:r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Bag-of-Words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Count-Based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벡터화를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(Count-Based: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단어가 얼마나 사용되었는지 횟수에 따라 측정하는 것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!)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모든 차원이 가지는 값은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정수값이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된다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논문에서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discrete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한 표현 법은 일반화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generalization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능력이 떨어진다는 지적을 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한 차원의 값이 조금만 바뀌어도 모델은 비교적 큰 영향을 받게 된다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벡터간의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유사도는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두 단어 벡터를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내적해서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알게 되는데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BoW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는 관계 유사성을 알 수 없으며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약간의 값 변화도 의미상 차이가 굉장히 클 수 있음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6" descr="A picture containing mammal, cat, screen, squirrel&#10;&#10;Description automatically generated">
            <a:extLst>
              <a:ext uri="{FF2B5EF4-FFF2-40B4-BE49-F238E27FC236}">
                <a16:creationId xmlns:a16="http://schemas.microsoft.com/office/drawing/2014/main" id="{F44C1595-58D3-7E4C-B9CD-65382391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80192"/>
            <a:ext cx="4996404" cy="198619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7209380-A3A1-B747-B6B9-0341FED4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476" y="4605454"/>
            <a:ext cx="2915461" cy="20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Attempts to Solve The Curse of Dimensionality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8"/>
            <a:ext cx="11608420" cy="1962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N-gram Model</a:t>
            </a: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N-gram model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P(Context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문맥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식을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근사한다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문맥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Context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이란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?: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구하고자 하는 단어보다 앞선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개 단어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Sequence</a:t>
            </a: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N=1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unigram, N=2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bigram, N=3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trigram…..</a:t>
            </a:r>
          </a:p>
          <a:p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논문이 나온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2003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년 기점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GPGPU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가 존재하지 않았고 컴퓨터 성능이 부족해 작은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N-gram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 descr="GitHub - mmz33/N-Gram-Language-Model: Language modeling based on ngrams  models and smoothing techniques">
            <a:extLst>
              <a:ext uri="{FF2B5EF4-FFF2-40B4-BE49-F238E27FC236}">
                <a16:creationId xmlns:a16="http://schemas.microsoft.com/office/drawing/2014/main" id="{C419B028-0797-2E49-9FB0-CA2B4271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01" y="3558017"/>
            <a:ext cx="3584851" cy="17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1AE4C4-229B-B244-87A1-59BED121F1E8}"/>
              </a:ext>
            </a:extLst>
          </p:cNvPr>
          <p:cNvGrpSpPr/>
          <p:nvPr/>
        </p:nvGrpSpPr>
        <p:grpSpPr>
          <a:xfrm>
            <a:off x="1451517" y="3429000"/>
            <a:ext cx="5454804" cy="1670516"/>
            <a:chOff x="609600" y="2662041"/>
            <a:chExt cx="5454804" cy="167051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B55270-5DA2-4644-BFBF-D30377C21822}"/>
                </a:ext>
              </a:extLst>
            </p:cNvPr>
            <p:cNvSpPr/>
            <p:nvPr/>
          </p:nvSpPr>
          <p:spPr>
            <a:xfrm>
              <a:off x="1828801" y="2662041"/>
              <a:ext cx="334536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F836D9-03BC-4942-ACC0-6EB3438F82FE}"/>
                </a:ext>
              </a:extLst>
            </p:cNvPr>
            <p:cNvSpPr txBox="1"/>
            <p:nvPr/>
          </p:nvSpPr>
          <p:spPr>
            <a:xfrm>
              <a:off x="1940314" y="2821179"/>
              <a:ext cx="3122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 날씨가 야호 좋군요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C68DE3-3ABF-6A42-AF7D-27100163370F}"/>
                </a:ext>
              </a:extLst>
            </p:cNvPr>
            <p:cNvSpPr/>
            <p:nvPr/>
          </p:nvSpPr>
          <p:spPr>
            <a:xfrm>
              <a:off x="609600" y="3749596"/>
              <a:ext cx="139762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ECC85-3271-194B-8925-A53E4DBA9994}"/>
                </a:ext>
              </a:extLst>
            </p:cNvPr>
            <p:cNvSpPr txBox="1"/>
            <p:nvPr/>
          </p:nvSpPr>
          <p:spPr>
            <a:xfrm>
              <a:off x="721113" y="3908734"/>
              <a:ext cx="1286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CC37243-7C63-D043-BEDB-6172ECD0987A}"/>
                </a:ext>
              </a:extLst>
            </p:cNvPr>
            <p:cNvSpPr/>
            <p:nvPr/>
          </p:nvSpPr>
          <p:spPr>
            <a:xfrm>
              <a:off x="2235820" y="3758269"/>
              <a:ext cx="139762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A1C40E-EAC5-964A-96D5-35F4D8F92ABE}"/>
                </a:ext>
              </a:extLst>
            </p:cNvPr>
            <p:cNvSpPr txBox="1"/>
            <p:nvPr/>
          </p:nvSpPr>
          <p:spPr>
            <a:xfrm>
              <a:off x="2347334" y="3917407"/>
              <a:ext cx="1154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날씨가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FD45618-CDD5-2D4D-8C1C-F949A3343EE0}"/>
                </a:ext>
              </a:extLst>
            </p:cNvPr>
            <p:cNvSpPr/>
            <p:nvPr/>
          </p:nvSpPr>
          <p:spPr>
            <a:xfrm>
              <a:off x="4908394" y="3758269"/>
              <a:ext cx="115601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26D23-0415-CE47-899C-A4A3A0DADBC8}"/>
                </a:ext>
              </a:extLst>
            </p:cNvPr>
            <p:cNvSpPr txBox="1"/>
            <p:nvPr/>
          </p:nvSpPr>
          <p:spPr>
            <a:xfrm>
              <a:off x="4908394" y="3911238"/>
              <a:ext cx="115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좋군요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36E6F88-BB95-2045-BBFD-03F83ED63D78}"/>
                </a:ext>
              </a:extLst>
            </p:cNvPr>
            <p:cNvSpPr/>
            <p:nvPr/>
          </p:nvSpPr>
          <p:spPr>
            <a:xfrm>
              <a:off x="3754244" y="3758269"/>
              <a:ext cx="103334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A23D9-DC73-7846-ACAA-C42EFD2F0731}"/>
                </a:ext>
              </a:extLst>
            </p:cNvPr>
            <p:cNvSpPr txBox="1"/>
            <p:nvPr/>
          </p:nvSpPr>
          <p:spPr>
            <a:xfrm>
              <a:off x="3865757" y="3917407"/>
              <a:ext cx="921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야호</a:t>
              </a:r>
              <a:r>
                <a:rPr lang="en-US" altLang="ko-KR" dirty="0"/>
                <a:t>)</a:t>
              </a:r>
              <a:endParaRPr lang="en-KR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E4C825-4D28-B849-89C6-31D9596AF7AD}"/>
              </a:ext>
            </a:extLst>
          </p:cNvPr>
          <p:cNvSpPr txBox="1"/>
          <p:nvPr/>
        </p:nvSpPr>
        <p:spPr>
          <a:xfrm>
            <a:off x="254622" y="4099802"/>
            <a:ext cx="16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U</a:t>
            </a:r>
            <a:r>
              <a:rPr lang="en-KR" dirty="0">
                <a:latin typeface="BM JUA OTF" panose="02020603020101020101" pitchFamily="18" charset="-127"/>
                <a:ea typeface="BM JUA OTF" panose="02020603020101020101" pitchFamily="18" charset="-127"/>
              </a:rPr>
              <a:t>nigram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예시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E1A6BE-09ED-AA43-B5CF-217EBF15D992}"/>
              </a:ext>
            </a:extLst>
          </p:cNvPr>
          <p:cNvGrpSpPr/>
          <p:nvPr/>
        </p:nvGrpSpPr>
        <p:grpSpPr>
          <a:xfrm>
            <a:off x="523181" y="5612889"/>
            <a:ext cx="8368985" cy="574288"/>
            <a:chOff x="519462" y="5501765"/>
            <a:chExt cx="8368985" cy="57428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4A288DE-333D-AC40-8B98-870E4D85137F}"/>
                </a:ext>
              </a:extLst>
            </p:cNvPr>
            <p:cNvSpPr/>
            <p:nvPr/>
          </p:nvSpPr>
          <p:spPr>
            <a:xfrm>
              <a:off x="519462" y="5501765"/>
              <a:ext cx="139762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73A2F8-E3A4-0240-8DAB-061FDFC1CC20}"/>
                </a:ext>
              </a:extLst>
            </p:cNvPr>
            <p:cNvSpPr txBox="1"/>
            <p:nvPr/>
          </p:nvSpPr>
          <p:spPr>
            <a:xfrm>
              <a:off x="630975" y="5660903"/>
              <a:ext cx="1286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0E9C298-C252-6547-B454-458BB7D2BD11}"/>
                </a:ext>
              </a:extLst>
            </p:cNvPr>
            <p:cNvSpPr/>
            <p:nvPr/>
          </p:nvSpPr>
          <p:spPr>
            <a:xfrm>
              <a:off x="2154045" y="5501765"/>
              <a:ext cx="244211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EEC4BC-F0F1-394C-9000-4C372300DF5F}"/>
                </a:ext>
              </a:extLst>
            </p:cNvPr>
            <p:cNvSpPr txBox="1"/>
            <p:nvPr/>
          </p:nvSpPr>
          <p:spPr>
            <a:xfrm>
              <a:off x="2288791" y="5635940"/>
              <a:ext cx="2186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날씨가</a:t>
              </a:r>
              <a:r>
                <a:rPr lang="en-US" altLang="ko-KR" dirty="0"/>
                <a:t>|</a:t>
              </a:r>
              <a:r>
                <a:rPr lang="ko-KR" altLang="en-US" dirty="0"/>
                <a:t>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3AA62C6-8B65-A046-A5A9-F98C9872FB31}"/>
                </a:ext>
              </a:extLst>
            </p:cNvPr>
            <p:cNvSpPr/>
            <p:nvPr/>
          </p:nvSpPr>
          <p:spPr>
            <a:xfrm>
              <a:off x="6982519" y="5501765"/>
              <a:ext cx="1905928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AD689E-68D4-6A4A-B519-42B970401EB8}"/>
                </a:ext>
              </a:extLst>
            </p:cNvPr>
            <p:cNvSpPr txBox="1"/>
            <p:nvPr/>
          </p:nvSpPr>
          <p:spPr>
            <a:xfrm>
              <a:off x="6982518" y="5654734"/>
              <a:ext cx="1905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좋군요</a:t>
              </a:r>
              <a:r>
                <a:rPr lang="en-US" altLang="ko-KR" dirty="0"/>
                <a:t>|</a:t>
              </a:r>
              <a:r>
                <a:rPr lang="ko-KR" altLang="en-US" dirty="0"/>
                <a:t>야호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C2AD6FB-7E58-8C42-9C5F-4AE5102D4AC2}"/>
                </a:ext>
              </a:extLst>
            </p:cNvPr>
            <p:cNvSpPr/>
            <p:nvPr/>
          </p:nvSpPr>
          <p:spPr>
            <a:xfrm>
              <a:off x="4777833" y="5501765"/>
              <a:ext cx="2023014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A00933-1CB8-804E-88F0-0AB4ED66ED8A}"/>
                </a:ext>
              </a:extLst>
            </p:cNvPr>
            <p:cNvSpPr txBox="1"/>
            <p:nvPr/>
          </p:nvSpPr>
          <p:spPr>
            <a:xfrm>
              <a:off x="4890506" y="5621456"/>
              <a:ext cx="2023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야호</a:t>
              </a:r>
              <a:r>
                <a:rPr lang="en-US" altLang="ko-KR" dirty="0"/>
                <a:t>|</a:t>
              </a:r>
              <a:r>
                <a:rPr lang="ko-KR" altLang="en-US" dirty="0"/>
                <a:t>날씨가</a:t>
              </a:r>
              <a:r>
                <a:rPr lang="en-US" altLang="ko-KR" dirty="0"/>
                <a:t>)</a:t>
              </a:r>
              <a:endParaRPr lang="en-KR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A17BFF-43B9-0041-815B-1C5A80C2E80C}"/>
              </a:ext>
            </a:extLst>
          </p:cNvPr>
          <p:cNvSpPr txBox="1"/>
          <p:nvPr/>
        </p:nvSpPr>
        <p:spPr>
          <a:xfrm>
            <a:off x="269421" y="5163988"/>
            <a:ext cx="166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Bigram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예시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5883C8-5369-2748-86BC-CD95105E9207}"/>
              </a:ext>
            </a:extLst>
          </p:cNvPr>
          <p:cNvSpPr txBox="1"/>
          <p:nvPr/>
        </p:nvSpPr>
        <p:spPr>
          <a:xfrm>
            <a:off x="4238858" y="6321352"/>
            <a:ext cx="370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여전히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Sparsity Problem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 나타남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5" name="그림 13">
            <a:extLst>
              <a:ext uri="{FF2B5EF4-FFF2-40B4-BE49-F238E27FC236}">
                <a16:creationId xmlns:a16="http://schemas.microsoft.com/office/drawing/2014/main" id="{21CFFC9C-1988-9544-8236-6733FE79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66" y="1385960"/>
            <a:ext cx="2998141" cy="6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6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Attempts to Solve The Curse of Dimensionality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5314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N-gram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Sparsity Problem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대한 대안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Additive (Laplace) Smoothing: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count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씩 추가하여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등장할 경우의 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(count)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인 경우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없도록하는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것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Backoff Model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P(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오늘은 날씨가 야호 좋군요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Trigram Example: 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P(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좋군요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|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날씨가 야호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count is 0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Then change to P(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좋군요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|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야호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count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가 그래도 높아짐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P(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좋군요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|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날씨가 야호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𝛼 P(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좋군요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|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야호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)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(𝛼 :</a:t>
            </a:r>
            <a:r>
              <a:rPr lang="ko-KR" altLang="en-US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trigram </a:t>
            </a:r>
            <a:r>
              <a:rPr lang="ko-KR" altLang="en-US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에서 </a:t>
            </a:r>
            <a:r>
              <a:rPr lang="en-US" altLang="ko-KR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bigram </a:t>
            </a:r>
            <a:r>
              <a:rPr lang="ko-KR" altLang="en-US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되는 통계량을 보정하는 상수</a:t>
            </a:r>
            <a:r>
              <a:rPr lang="en-US" altLang="ko-KR" sz="1500" b="1" dirty="0">
                <a:latin typeface="Dotum" panose="020B0600000101010101" pitchFamily="34" charset="-127"/>
                <a:ea typeface="Dotum" panose="020B0600000101010101" pitchFamily="34" charset="-127"/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altLang="ko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Smoothed (Interpolated) Model</a:t>
            </a:r>
          </a:p>
          <a:p>
            <a:pPr marL="0" indent="0">
              <a:buNone/>
            </a:pP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결측치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Interpolation (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보간법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과 비슷함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Unigram,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Bigram,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Trigram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Linear Combination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이용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𝜆 1 * P(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좋군요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+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𝜆 2 * P(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좋군요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|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야호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+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𝜆 3* P(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좋군요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|</a:t>
            </a:r>
            <a:r>
              <a:rPr lang="ko-KR" altLang="en-US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날씨가 야호</a:t>
            </a:r>
            <a:r>
              <a:rPr lang="en-US" altLang="ko-KR" sz="1900" b="1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234310-B893-CF41-9996-6190A6027B88}"/>
              </a:ext>
            </a:extLst>
          </p:cNvPr>
          <p:cNvSpPr txBox="1"/>
          <p:nvPr/>
        </p:nvSpPr>
        <p:spPr>
          <a:xfrm>
            <a:off x="291790" y="1990642"/>
            <a:ext cx="580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P (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오늘은 날씨가 야호 좋군요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) 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의 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Unigram Example:</a:t>
            </a:r>
          </a:p>
          <a:p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오늘은 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+1, 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날씨가 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+1,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 야호 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+1,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 좋군요 </a:t>
            </a:r>
            <a:r>
              <a:rPr lang="en-US" altLang="ko-KR" b="1" dirty="0">
                <a:latin typeface="Dotum" panose="020B0600000101010101" pitchFamily="34" charset="-127"/>
                <a:ea typeface="Dotum" panose="020B0600000101010101" pitchFamily="34" charset="-127"/>
              </a:rPr>
              <a:t>+1</a:t>
            </a:r>
            <a:r>
              <a:rPr lang="ko-KR" altLang="en-US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endParaRPr lang="en-KR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4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753454" cy="30072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900" dirty="0"/>
              <a:t>그래도 문제는</a:t>
            </a:r>
            <a:r>
              <a:rPr lang="en-US" altLang="ko-KR" sz="1900" dirty="0"/>
              <a:t>….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단어의 유사성에 대해 고려하지 않는다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(Semantically Similar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한 것을 인식하지 못한다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전통적인 모델들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(Statistical Language Modeling, N-grams)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은 훈련 데이터에서 문장 또는 단어가 발견될 확률을 통계적으로 추정함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하지만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 과정에서 단어의 유사성이 전혀 고려되지 않음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Take the Paper's Examples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S1: A cat is walking in the bedroom.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S2: A dog was running in a room.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S3: A soldier shouted ”Fire in the hole!”</a:t>
            </a: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071684-DEB6-B446-A814-DB9FFFDD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7" y="2402355"/>
            <a:ext cx="3582841" cy="164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8831FE7-2183-904D-9ADF-83AB29A5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90" y="4221538"/>
            <a:ext cx="90424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41C56-048F-BF48-8E96-72AD89F289D5}"/>
              </a:ext>
            </a:extLst>
          </p:cNvPr>
          <p:cNvSpPr txBox="1"/>
          <p:nvPr/>
        </p:nvSpPr>
        <p:spPr>
          <a:xfrm>
            <a:off x="393390" y="5050001"/>
            <a:ext cx="9809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벡터화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Cosine Similarity</a:t>
            </a:r>
            <a:r>
              <a:rPr lang="ko-KR" altLang="en-US" dirty="0"/>
              <a:t> 는 </a:t>
            </a:r>
            <a:r>
              <a:rPr lang="en-US" altLang="ko-KR" dirty="0"/>
              <a:t>S1 &amp; S3 </a:t>
            </a:r>
            <a:r>
              <a:rPr lang="ko-KR" altLang="en-US" dirty="0"/>
              <a:t>가 높음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(The, Dog) =0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완전 다름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(Dog, Cat) =0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완전 다름</a:t>
            </a:r>
            <a:r>
              <a:rPr lang="en-US" altLang="ko-KR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(Is, Was) = 0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완전 다름</a:t>
            </a:r>
            <a:r>
              <a:rPr lang="en-US" altLang="ko-KR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(Is, Is) = 1 (</a:t>
            </a:r>
            <a:r>
              <a:rPr lang="ko-KR" altLang="en-US" dirty="0"/>
              <a:t>완전 동일</a:t>
            </a:r>
            <a:r>
              <a:rPr lang="en-US" altLang="ko-KR" dirty="0"/>
              <a:t>)</a:t>
            </a:r>
            <a:r>
              <a:rPr lang="en-US" dirty="0"/>
              <a:t> </a:t>
            </a:r>
            <a:r>
              <a:rPr lang="ko-KR" altLang="en-US" dirty="0"/>
              <a:t>  하지만 우리는 직관적으로 </a:t>
            </a:r>
            <a:r>
              <a:rPr lang="en-US" altLang="ko-KR" dirty="0"/>
              <a:t>dog, cat </a:t>
            </a:r>
            <a:r>
              <a:rPr lang="ko-KR" altLang="en-US" dirty="0"/>
              <a:t>이 비슷한 존재임을 알 수 있음</a:t>
            </a:r>
            <a:r>
              <a:rPr lang="en-US" altLang="ko-KR" dirty="0"/>
              <a:t>!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EFB355E-21ED-4F49-84D8-A00BEBAA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77" y="4997424"/>
            <a:ext cx="3013364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1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 Representation 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5198586"/>
          </a:xfrm>
        </p:spPr>
        <p:txBody>
          <a:bodyPr>
            <a:normAutofit/>
          </a:bodyPr>
          <a:lstStyle/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 간 유사도 알 수 없음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노는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파라미터가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많음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값의 변화에 민감함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Solution: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분산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표상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(Distributed Representation)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단어를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과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1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이라는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이산형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정수로 표시하는 것이 아니라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연속형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실수로 표현하는 것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</a:p>
          <a:p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분산 표상 기법에는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embeddings,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word2vec,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character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embeddings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이 존재함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장점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: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차원이 적기 때문에 필요 공간이 적음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연속형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(Continuous)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이라서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내적하여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단어간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관계를 알 수 없음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실수값들이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조금 변화해도 의미적인 차이가 덜함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(Ex: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인공지능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다람쥐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)</a:t>
            </a: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1E84B00-D299-AE4C-9FBF-20458D33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48" y="2839871"/>
            <a:ext cx="6011127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 Representation 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392415"/>
          </a:xfrm>
        </p:spPr>
        <p:txBody>
          <a:bodyPr>
            <a:normAutofit/>
          </a:bodyPr>
          <a:lstStyle/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Distributed Representation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의 원리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B99D3-2DE9-384A-A799-711E6A394B26}"/>
              </a:ext>
            </a:extLst>
          </p:cNvPr>
          <p:cNvGrpSpPr/>
          <p:nvPr/>
        </p:nvGrpSpPr>
        <p:grpSpPr>
          <a:xfrm>
            <a:off x="1704859" y="1796205"/>
            <a:ext cx="4279048" cy="2554303"/>
            <a:chOff x="3956476" y="1773044"/>
            <a:chExt cx="4279048" cy="2554303"/>
          </a:xfrm>
        </p:grpSpPr>
        <p:pic>
          <p:nvPicPr>
            <p:cNvPr id="6146" name="Picture 2" descr="Distributed Vector Representation : Simplified | by Prakhar Ganesh |  Towards Data Science">
              <a:extLst>
                <a:ext uri="{FF2B5EF4-FFF2-40B4-BE49-F238E27FC236}">
                  <a16:creationId xmlns:a16="http://schemas.microsoft.com/office/drawing/2014/main" id="{46FFFCDB-F8C8-C14D-88A5-DC5E0DC43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476" y="1773044"/>
              <a:ext cx="4279048" cy="2554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DA37B-6048-E94B-9EEE-E26B0BD09D3C}"/>
                </a:ext>
              </a:extLst>
            </p:cNvPr>
            <p:cNvSpPr/>
            <p:nvPr/>
          </p:nvSpPr>
          <p:spPr>
            <a:xfrm>
              <a:off x="7125629" y="1895707"/>
              <a:ext cx="278781" cy="243164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9B060-D92F-FB40-AA11-6D2364CA545A}"/>
                </a:ext>
              </a:extLst>
            </p:cNvPr>
            <p:cNvSpPr/>
            <p:nvPr/>
          </p:nvSpPr>
          <p:spPr>
            <a:xfrm>
              <a:off x="7680576" y="1895707"/>
              <a:ext cx="278781" cy="243164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208864-D5FE-1844-8219-BE282742F038}"/>
              </a:ext>
            </a:extLst>
          </p:cNvPr>
          <p:cNvSpPr txBox="1"/>
          <p:nvPr/>
        </p:nvSpPr>
        <p:spPr>
          <a:xfrm>
            <a:off x="1037993" y="4498520"/>
            <a:ext cx="30108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500" dirty="0"/>
              <a:t>One-Hot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Not Distributed Representation!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Need 4 digits</a:t>
            </a:r>
            <a:endParaRPr lang="en-K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ED551-E692-6A45-A863-0A94C41DDBA2}"/>
              </a:ext>
            </a:extLst>
          </p:cNvPr>
          <p:cNvSpPr txBox="1"/>
          <p:nvPr/>
        </p:nvSpPr>
        <p:spPr>
          <a:xfrm>
            <a:off x="4301583" y="4473171"/>
            <a:ext cx="30108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Distributed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초록색 박스는 </a:t>
            </a:r>
            <a:r>
              <a:rPr lang="en-US" altLang="ko-KR" sz="1500" dirty="0"/>
              <a:t>not necessary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Need only 2 digits</a:t>
            </a:r>
            <a:endParaRPr lang="en-KR" sz="1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72B93C-B654-7440-BD30-F30E6C4134E9}"/>
              </a:ext>
            </a:extLst>
          </p:cNvPr>
          <p:cNvSpPr txBox="1">
            <a:spLocks/>
          </p:cNvSpPr>
          <p:nvPr/>
        </p:nvSpPr>
        <p:spPr>
          <a:xfrm>
            <a:off x="2700802" y="5732934"/>
            <a:ext cx="6566210" cy="392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단어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벡터화에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대한 더 직관적인 이해가 필요하다면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?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: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word2vec.kr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D463E7-0BA0-6D4D-A3A7-D270FE7C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33" y="2202436"/>
            <a:ext cx="4180069" cy="20628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C8707A-CC1E-4A40-A17B-ADC283E64839}"/>
              </a:ext>
            </a:extLst>
          </p:cNvPr>
          <p:cNvCxnSpPr/>
          <p:nvPr/>
        </p:nvCxnSpPr>
        <p:spPr>
          <a:xfrm>
            <a:off x="2812895" y="4265238"/>
            <a:ext cx="0" cy="20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17E585-FFCA-1C42-B5A2-38F34EF833C2}"/>
              </a:ext>
            </a:extLst>
          </p:cNvPr>
          <p:cNvCxnSpPr/>
          <p:nvPr/>
        </p:nvCxnSpPr>
        <p:spPr>
          <a:xfrm>
            <a:off x="5268228" y="4265238"/>
            <a:ext cx="0" cy="20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7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 Representation 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Word Embeddings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36" y="1346822"/>
            <a:ext cx="11608420" cy="772299"/>
          </a:xfrm>
        </p:spPr>
        <p:txBody>
          <a:bodyPr>
            <a:normAutofit/>
          </a:bodyPr>
          <a:lstStyle/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 Embeddings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“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단어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”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를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vector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으로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embedding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하는 기법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어떤 규칙성으로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embedding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해야 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(Bag of Words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도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벡터화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하지만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이것은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 Embeddings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이 아님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)</a:t>
            </a: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85E9B2-C225-DA47-B13B-39B8D80A23BE}"/>
              </a:ext>
            </a:extLst>
          </p:cNvPr>
          <p:cNvSpPr txBox="1">
            <a:spLocks/>
          </p:cNvSpPr>
          <p:nvPr/>
        </p:nvSpPr>
        <p:spPr>
          <a:xfrm>
            <a:off x="258336" y="2431852"/>
            <a:ext cx="11608420" cy="41312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Word Embedding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의 전제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: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u="sng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Distributional Hypothesis 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같은 문맥에서 사용되거나 나타나는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(occur)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하는 단어들은 유사한 의미를 가지는 경향이 있다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  <a:cs typeface="Apple Symbols" panose="02000000000000000000" pitchFamily="2" charset="-79"/>
              </a:rPr>
              <a:t>Words that are used and occur in the same contexts tend to purport similar meanings.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  <a:cs typeface="Apple Symbols" panose="02000000000000000000" pitchFamily="2" charset="-79"/>
              </a:rPr>
              <a:t>Thus, these vectors try to capture the characteristics of the neighbors of a word.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>
              <a:latin typeface="Dotum" panose="020B0600000101010101" pitchFamily="34" charset="-127"/>
              <a:ea typeface="Dotum" panose="020B0600000101010101" pitchFamily="34" charset="-127"/>
              <a:cs typeface="Apple Symbols" panose="02000000000000000000" pitchFamily="2" charset="-79"/>
            </a:endParaRP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같은 문맥에서 사용되는 단어들은 유사한 의미를 가지는 경향이 있음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문맥을 관찰 가능한 단어의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sequence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으로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볼 수 있음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.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서로 다른 두 단어가 사용되는 텍스트를 조사했을 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주변에서 나타나는 단어들의 패턴이 비슷하다면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두 단어의 뜻도 유사할 것이라는 가정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즉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한 단어를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vector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로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임베딩하기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위해서는 그 단어 자체만으로 불가능하고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주변 단어들의 특징을 조사해야 하지만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distributional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hypothesis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를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 따라는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embedding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이 가능해진다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  <a:cs typeface="Apple Symbols" panose="02000000000000000000" pitchFamily="2" charset="-79"/>
              </a:rPr>
              <a:t>!</a:t>
            </a: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71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Representation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2304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900" dirty="0"/>
              <a:t>그래도 문제는</a:t>
            </a:r>
            <a:r>
              <a:rPr lang="en-US" altLang="ko-KR" sz="1900" dirty="0"/>
              <a:t>….</a:t>
            </a: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그래서 논문이 제안하는 문제점에 대한 해결 방안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단어들을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 (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분산된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word feature vector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표현하고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(=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단어를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 벡터와 연관 짓고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단어들의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feature vector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들의 결합 확률 함수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(joint probability)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단어의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sequence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표현하고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(=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m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 벡터로 표현된 단어들의 조건부 확률을 표현하고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Feature Vector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확률 함수의 파라미터들을 동시에 학습함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(=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조건부 확률과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차원의 벡터를 동시에 학습함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41C56-048F-BF48-8E96-72AD89F289D5}"/>
              </a:ext>
            </a:extLst>
          </p:cNvPr>
          <p:cNvSpPr txBox="1"/>
          <p:nvPr/>
        </p:nvSpPr>
        <p:spPr>
          <a:xfrm>
            <a:off x="291790" y="3526732"/>
            <a:ext cx="11125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Language Model 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의 차원에서는 단어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Sequence 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에 대한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joint probability function 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을 나타내는 것이 목적이며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u="sng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Word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Representation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 차원에서는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Vocabulary 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내 각 단어의 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Embedded Feature 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을 학습하는 것이 목적이다</a:t>
            </a:r>
            <a:r>
              <a:rPr lang="en-US" altLang="ko-KR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u="sng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KR" u="sng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86781-AA2F-574C-8763-AC327A87D741}"/>
              </a:ext>
            </a:extLst>
          </p:cNvPr>
          <p:cNvSpPr txBox="1"/>
          <p:nvPr/>
        </p:nvSpPr>
        <p:spPr>
          <a:xfrm>
            <a:off x="533090" y="4462871"/>
            <a:ext cx="1112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장점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?: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유사 구조 및 유사 단어를 가진 문장의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generalization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 가능해짐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4C4EE0F-36B9-4C44-BD74-9E7D7213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3" y="4921991"/>
            <a:ext cx="3272114" cy="1641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4DA10-2622-FA47-BB79-33DD341264F2}"/>
              </a:ext>
            </a:extLst>
          </p:cNvPr>
          <p:cNvSpPr txBox="1"/>
          <p:nvPr/>
        </p:nvSpPr>
        <p:spPr>
          <a:xfrm>
            <a:off x="3913717" y="5404409"/>
            <a:ext cx="650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Semantically &amp; Syntactically similar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 단어들의 확률이 증가함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Ex) Feature space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내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무척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”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이 등장하면 문법적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의미적 유사한 단어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정말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”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이 등장할 확률도 높아짐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92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B20A1-0853-444E-80C5-6B0BDC5C3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27" y="1486958"/>
            <a:ext cx="5949951" cy="324308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Vectors, Conditional Probability</a:t>
            </a:r>
          </a:p>
          <a:p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Language </a:t>
            </a:r>
            <a:r>
              <a:rPr lang="en-US" altLang="ko-KR" sz="27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Models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3. Before NLPM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4. Distributed Representation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5. Model Architecture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6. Results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Picture 6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15FC4187-7153-4A4B-96BE-8564D88D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7" y="400755"/>
            <a:ext cx="4381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5198586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FB74C-9F7F-6D45-BB87-9D772F1D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95" y="1547091"/>
            <a:ext cx="5707413" cy="48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FAA4C-7135-3049-96CB-72540972BD42}"/>
              </a:ext>
            </a:extLst>
          </p:cNvPr>
          <p:cNvSpPr/>
          <p:nvPr/>
        </p:nvSpPr>
        <p:spPr>
          <a:xfrm>
            <a:off x="265658" y="2574920"/>
            <a:ext cx="568514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 </a:t>
            </a:r>
            <a:r>
              <a:rPr lang="en-US" sz="15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Neural </a:t>
            </a:r>
            <a:r>
              <a:rPr lang="en-US" sz="1500" b="1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Probablistic</a:t>
            </a:r>
            <a:r>
              <a:rPr lang="en-US" sz="15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Language Model</a:t>
            </a:r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is an early language modelling architecture. It involves a </a:t>
            </a:r>
            <a:r>
              <a:rPr lang="en-US" sz="1500" b="0" i="0" u="sng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feedforward architecture </a:t>
            </a:r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that takes in input </a:t>
            </a:r>
            <a:r>
              <a:rPr lang="en-US" sz="1500" b="0" i="0" u="sng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vector representations (i.e. word embeddings</a:t>
            </a:r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) of the previous n words, which are looked up in a </a:t>
            </a:r>
            <a:r>
              <a:rPr lang="en-US" sz="1500" b="0" i="0" u="sng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table C.</a:t>
            </a:r>
          </a:p>
          <a:p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word embeddings are concatenated and fed into a hidden layer which then feeds into a </a:t>
            </a:r>
            <a:r>
              <a:rPr lang="en-US" sz="1500" b="0" i="0" u="none" strike="noStrike" dirty="0">
                <a:solidFill>
                  <a:srgbClr val="0096B1"/>
                </a:solidFill>
                <a:effectLst/>
                <a:latin typeface="Lato" panose="020F0502020204030203" pitchFamily="34" charset="0"/>
                <a:hlinkClick r:id="rId3"/>
              </a:rPr>
              <a:t>softmax</a:t>
            </a:r>
            <a:r>
              <a:rPr lang="en-US" sz="15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layer to estimate the probability of the word given the context.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AC9EF-450A-0B48-ACD3-6F743704256F}"/>
              </a:ext>
            </a:extLst>
          </p:cNvPr>
          <p:cNvSpPr txBox="1"/>
          <p:nvPr/>
        </p:nvSpPr>
        <p:spPr>
          <a:xfrm>
            <a:off x="258336" y="1010743"/>
            <a:ext cx="6808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latin typeface="BM JUA OTF" panose="02020603020101020101" pitchFamily="18" charset="-127"/>
                <a:ea typeface="BM JUA OTF" panose="02020603020101020101" pitchFamily="18" charset="-127"/>
              </a:rPr>
              <a:t>Training Set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은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Vocabulary Set V (corpus)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에 있는 단어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Sequence</a:t>
            </a: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모델의 목적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부터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t-n+1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까지의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단어들을 입력으로 넣었을 때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번째 단어가 나올 조건부 확률이 높게 나오도록 만드는 것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! 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1AE43-4CBD-7D42-9FCC-BDE8BFBE44F5}"/>
              </a:ext>
            </a:extLst>
          </p:cNvPr>
          <p:cNvSpPr/>
          <p:nvPr/>
        </p:nvSpPr>
        <p:spPr>
          <a:xfrm>
            <a:off x="218493" y="4814483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NPLM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출력층에서는 </a:t>
            </a:r>
            <a:r>
              <a:rPr lang="en-US" sz="1500" b="0" i="1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V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차원의 점수 벡터</a:t>
            </a:r>
            <a:r>
              <a:rPr lang="en-US" altLang="ko-KR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score vector) 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값을 </a:t>
            </a:r>
            <a:r>
              <a:rPr lang="en-US" sz="1500" b="0" i="1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softmax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함수를 통과시켜 나온 </a:t>
            </a:r>
            <a:r>
              <a:rPr lang="ko-KR" altLang="en-US" sz="1500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확률벡터를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제공한다</a:t>
            </a:r>
            <a:r>
              <a:rPr lang="en-US" altLang="ko-KR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</a:p>
          <a:p>
            <a:endParaRPr lang="en-US" altLang="ko-KR" sz="1500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확률 벡터에서 높은 </a:t>
            </a:r>
            <a:r>
              <a:rPr lang="ko-KR" altLang="en-US" sz="1500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확률값이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제공되는 인덱스의 단어가 </a:t>
            </a:r>
            <a:r>
              <a:rPr lang="en-US" altLang="ko-KR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one-hot-vector</a:t>
            </a:r>
            <a:r>
              <a:rPr lang="ko-KR" altLang="en-US" sz="1500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사용하기 때문에</a:t>
            </a:r>
            <a:r>
              <a:rPr lang="en-US" altLang="ko-KR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실제 정답에 해당하는 단어와 일치하도록 학습을 진행한다</a:t>
            </a:r>
            <a:r>
              <a:rPr lang="en-US" altLang="ko-KR" sz="1500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306751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5198586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0FFBA75-CDF5-314C-8817-5F1FBEC7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63" y="1496566"/>
            <a:ext cx="9525711" cy="3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D02CB29-6616-3D48-ACB0-04A1E7E59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4" y="5280769"/>
            <a:ext cx="3844431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0BE2D-0B86-2448-84D0-7559FE78A6FB}"/>
              </a:ext>
            </a:extLst>
          </p:cNvPr>
          <p:cNvSpPr txBox="1"/>
          <p:nvPr/>
        </p:nvSpPr>
        <p:spPr>
          <a:xfrm>
            <a:off x="4060436" y="3780538"/>
            <a:ext cx="7682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NPLM </a:t>
            </a:r>
            <a:r>
              <a:rPr lang="ko-KR" altLang="en-US" dirty="0"/>
              <a:t>은 이러한 조건부 확률을 최대화하는 방식으로 학습하게 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이전의 </a:t>
            </a:r>
            <a:r>
              <a:rPr lang="en-US" altLang="ko-KR" dirty="0"/>
              <a:t>(n-1) </a:t>
            </a:r>
            <a:r>
              <a:rPr lang="ko-KR" altLang="en-US" dirty="0"/>
              <a:t>개의 단어를 이용해서 단어 예측하는 것이라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N-gram</a:t>
            </a:r>
            <a:r>
              <a:rPr lang="ko-KR" altLang="en-US" dirty="0"/>
              <a:t> 모델을 사용한다고 볼 수 있음</a:t>
            </a:r>
            <a:r>
              <a:rPr lang="en-US" altLang="ko-KR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조건부 확률을 최대화 하려면</a:t>
            </a:r>
            <a:r>
              <a:rPr lang="en-US" altLang="ko-KR" dirty="0"/>
              <a:t>,</a:t>
            </a:r>
            <a:r>
              <a:rPr lang="ko-KR" altLang="en-US" dirty="0"/>
              <a:t> 분자를 최대화 및 분모 최소화 해야함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58B339-0841-EC49-8B90-FEE293240026}"/>
              </a:ext>
            </a:extLst>
          </p:cNvPr>
          <p:cNvGrpSpPr/>
          <p:nvPr/>
        </p:nvGrpSpPr>
        <p:grpSpPr>
          <a:xfrm>
            <a:off x="4774798" y="5537465"/>
            <a:ext cx="6660840" cy="692724"/>
            <a:chOff x="4969185" y="5546315"/>
            <a:chExt cx="6660840" cy="692724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8FE98085-408A-604B-9A73-5EAC8A3A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264" y="5834144"/>
              <a:ext cx="355600" cy="31750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21F2AC72-2BD6-CC43-9DAF-DA94FF43B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9185" y="5546315"/>
              <a:ext cx="330200" cy="355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5388CE-CF1B-DD47-A243-E14C90123C68}"/>
                </a:ext>
              </a:extLst>
            </p:cNvPr>
            <p:cNvSpPr txBox="1"/>
            <p:nvPr/>
          </p:nvSpPr>
          <p:spPr>
            <a:xfrm>
              <a:off x="5300663" y="5556045"/>
              <a:ext cx="6329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</a:t>
              </a:r>
              <a:r>
                <a:rPr lang="ko-KR" altLang="en-US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</a:t>
              </a:r>
              <a:r>
                <a:rPr lang="ko-KR" altLang="en-US" dirty="0"/>
                <a:t>번째 오는 단어 </a:t>
              </a:r>
              <a:r>
                <a:rPr lang="en-US" altLang="ko-KR" dirty="0"/>
                <a:t>(word)</a:t>
              </a:r>
            </a:p>
            <a:p>
              <a:r>
                <a:rPr lang="en-US" dirty="0"/>
                <a:t>:       </a:t>
              </a:r>
              <a:r>
                <a:rPr lang="ko-KR" altLang="en-US" dirty="0"/>
                <a:t>에 해당하는 점수 벡터 </a:t>
              </a:r>
              <a:r>
                <a:rPr lang="en-US" altLang="ko-KR" dirty="0"/>
                <a:t>(Score Vector)</a:t>
              </a:r>
              <a:endParaRPr lang="en-KR" dirty="0"/>
            </a:p>
          </p:txBody>
        </p:sp>
        <p:pic>
          <p:nvPicPr>
            <p:cNvPr id="17" name="Picture 16" descr="Text&#10;&#10;Description automatically generated">
              <a:extLst>
                <a:ext uri="{FF2B5EF4-FFF2-40B4-BE49-F238E27FC236}">
                  <a16:creationId xmlns:a16="http://schemas.microsoft.com/office/drawing/2014/main" id="{1BCCC026-087F-E24F-A80C-F72DF3D5F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8463" y="5883439"/>
              <a:ext cx="3302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18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1. Input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FB74C-9F7F-6D45-BB87-9D772F1D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25" y="1457842"/>
            <a:ext cx="5707413" cy="48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3E1BDB-D825-974E-903B-03390AA39E17}"/>
              </a:ext>
            </a:extLst>
          </p:cNvPr>
          <p:cNvSpPr/>
          <p:nvPr/>
        </p:nvSpPr>
        <p:spPr>
          <a:xfrm>
            <a:off x="3282774" y="4490921"/>
            <a:ext cx="4903964" cy="18184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820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1. Data Input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5198586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B5400-1C5D-E94F-886C-8CDBFC2D96E0}"/>
              </a:ext>
            </a:extLst>
          </p:cNvPr>
          <p:cNvSpPr/>
          <p:nvPr/>
        </p:nvSpPr>
        <p:spPr>
          <a:xfrm>
            <a:off x="258336" y="1330203"/>
            <a:ext cx="112764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각 단어를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행렬을 통해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 벡터로 </a:t>
            </a:r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표현해야함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단어를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 실수 벡터로 </a:t>
            </a:r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연관지어야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하는데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논문에서는 이것을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Distributed Feature Vectors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이라고 함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Look up table: An initialized array that contains precalculated information.</a:t>
            </a:r>
          </a:p>
          <a:p>
            <a:endParaRPr lang="en-K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17009D-0B19-D844-B1AA-EA32428C3419}"/>
              </a:ext>
            </a:extLst>
          </p:cNvPr>
          <p:cNvGrpSpPr/>
          <p:nvPr/>
        </p:nvGrpSpPr>
        <p:grpSpPr>
          <a:xfrm>
            <a:off x="1147717" y="2852344"/>
            <a:ext cx="5310673" cy="3675717"/>
            <a:chOff x="603881" y="1998161"/>
            <a:chExt cx="5406745" cy="3742212"/>
          </a:xfrm>
        </p:grpSpPr>
        <p:pic>
          <p:nvPicPr>
            <p:cNvPr id="9" name="Picture 8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8B01D3C-2B60-4946-953B-D7E590EB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881" y="1998161"/>
              <a:ext cx="4996096" cy="3742212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7BE76A53-9CFF-6748-9B90-7B5B9204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2977" y="4183239"/>
              <a:ext cx="1517649" cy="78917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732FA8-7493-8148-83F7-C5A959C47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15556" r="1823" b="11667"/>
          <a:stretch/>
        </p:blipFill>
        <p:spPr bwMode="auto">
          <a:xfrm>
            <a:off x="6910965" y="2784736"/>
            <a:ext cx="4557713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44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1. Data Input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124155"/>
            <a:ext cx="11608420" cy="5198586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B5400-1C5D-E94F-886C-8CDBFC2D96E0}"/>
              </a:ext>
            </a:extLst>
          </p:cNvPr>
          <p:cNvSpPr/>
          <p:nvPr/>
        </p:nvSpPr>
        <p:spPr>
          <a:xfrm>
            <a:off x="258336" y="1128712"/>
            <a:ext cx="116418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1.1 Mapping C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 distributed feature vectors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 |V| by m matrix of free-parameters</a:t>
            </a:r>
          </a:p>
          <a:p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입력층에는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선행하는 단어들이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one-hot-vector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입력으로 들어옴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각 벡터는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V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차원일 것인데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</a:t>
            </a:r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와의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연산을 통해 지정된 크기인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 벡터로 변환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  <a:p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이것은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행렬에서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번째 열만 참조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(look up)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하는 것과 동일한 </a:t>
            </a:r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연산임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 값들이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training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과정에서 업데이트 되는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distributed probability vector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1.2 Mapping g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 input sequence of feature vectors to a conditional probability distribution with parameter w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feature vector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들을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번째 다음 단어를 위한 조건부 확률 분포와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mapping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시켜주는 함수이며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FC layer 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이나 </a:t>
            </a:r>
            <a:r>
              <a:rPr lang="en-US" altLang="ko-KR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RNN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으로</a:t>
            </a:r>
            <a:r>
              <a:rPr lang="ko-KR" alt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구현</a:t>
            </a:r>
            <a:endParaRPr lang="en-US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1.3 F function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 composition of (C &amp; g) with parameters</a:t>
            </a:r>
          </a:p>
          <a:p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C,w</a:t>
            </a:r>
            <a:r>
              <a:rPr lang="en-US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endParaRPr lang="en-KR" dirty="0"/>
          </a:p>
        </p:txBody>
      </p:sp>
      <p:pic>
        <p:nvPicPr>
          <p:cNvPr id="15" name="그림 11">
            <a:extLst>
              <a:ext uri="{FF2B5EF4-FFF2-40B4-BE49-F238E27FC236}">
                <a16:creationId xmlns:a16="http://schemas.microsoft.com/office/drawing/2014/main" id="{43894F3E-70CA-C947-878F-0635D1DA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0" y="5697422"/>
            <a:ext cx="5459418" cy="465207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C4C78CB1-3038-0B4D-84FA-F582AA34E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" t="67710" r="28389"/>
          <a:stretch/>
        </p:blipFill>
        <p:spPr>
          <a:xfrm>
            <a:off x="6962473" y="2539154"/>
            <a:ext cx="4505575" cy="558763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3F8D6D9-6963-E744-972D-C25BF6C7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0" y="2475635"/>
            <a:ext cx="11684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89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2. Hidden Layers &amp; Probability Functions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FB74C-9F7F-6D45-BB87-9D772F1D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25" y="1457842"/>
            <a:ext cx="5707413" cy="48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3E1BDB-D825-974E-903B-03390AA39E17}"/>
              </a:ext>
            </a:extLst>
          </p:cNvPr>
          <p:cNvSpPr/>
          <p:nvPr/>
        </p:nvSpPr>
        <p:spPr>
          <a:xfrm>
            <a:off x="3981874" y="3005021"/>
            <a:ext cx="4903964" cy="136695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196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2.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Hidden Layers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75" y="2093982"/>
            <a:ext cx="7918101" cy="3545954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D80E1C-93AE-C246-B96C-7B9C3D9004FB}"/>
              </a:ext>
            </a:extLst>
          </p:cNvPr>
          <p:cNvGrpSpPr/>
          <p:nvPr/>
        </p:nvGrpSpPr>
        <p:grpSpPr>
          <a:xfrm>
            <a:off x="1664320" y="1681417"/>
            <a:ext cx="9224604" cy="3958519"/>
            <a:chOff x="454788" y="1737792"/>
            <a:chExt cx="9224604" cy="3958519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E74DA668-B607-034D-A88C-69E6E572A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350" r="23217"/>
            <a:stretch/>
          </p:blipFill>
          <p:spPr>
            <a:xfrm>
              <a:off x="454788" y="1737792"/>
              <a:ext cx="6960675" cy="3958519"/>
            </a:xfrm>
            <a:prstGeom prst="rect">
              <a:avLst/>
            </a:prstGeom>
          </p:spPr>
        </p:pic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1731C6CA-13EA-4B43-936E-C4717C5B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501" t="55950" r="2502" b="24319"/>
            <a:stretch/>
          </p:blipFill>
          <p:spPr>
            <a:xfrm>
              <a:off x="6365331" y="2545395"/>
              <a:ext cx="2100264" cy="1032375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4A69FEDC-CD4B-8949-B327-3882BC07F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83" t="84863" r="1662" b="3882"/>
            <a:stretch/>
          </p:blipFill>
          <p:spPr>
            <a:xfrm>
              <a:off x="7415463" y="4948032"/>
              <a:ext cx="2263929" cy="588897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67F05A8-0856-C04A-9D02-F7D08DBBDA5C}"/>
              </a:ext>
            </a:extLst>
          </p:cNvPr>
          <p:cNvSpPr/>
          <p:nvPr/>
        </p:nvSpPr>
        <p:spPr>
          <a:xfrm>
            <a:off x="833048" y="5823978"/>
            <a:ext cx="9676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Look-up table 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거친 단어들은 </a:t>
            </a:r>
            <a:r>
              <a:rPr lang="ko-KR" altLang="en-US" b="1" dirty="0" err="1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임베드된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피처로 변환됨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Feature 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concatenate 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하여 모델에 입력됨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en-US" b="1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BDE8B9-9930-7D49-A62E-025F7603EE6B}"/>
              </a:ext>
            </a:extLst>
          </p:cNvPr>
          <p:cNvSpPr/>
          <p:nvPr/>
        </p:nvSpPr>
        <p:spPr>
          <a:xfrm>
            <a:off x="4617138" y="3336729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Hidden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855158-38A7-8C4D-9519-1AA2089E600B}"/>
              </a:ext>
            </a:extLst>
          </p:cNvPr>
          <p:cNvSpPr/>
          <p:nvPr/>
        </p:nvSpPr>
        <p:spPr>
          <a:xfrm>
            <a:off x="8234586" y="3766294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H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가중치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d: Bias</a:t>
            </a:r>
            <a:endParaRPr lang="en-US" b="1" dirty="0">
              <a:solidFill>
                <a:srgbClr val="3333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61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2.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Hidden Layers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75" y="2093982"/>
            <a:ext cx="7918101" cy="3545954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B26D60-F001-2843-BBCA-44D22395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7" t="68185" r="36820" b="20235"/>
          <a:stretch/>
        </p:blipFill>
        <p:spPr>
          <a:xfrm>
            <a:off x="3059289" y="2808522"/>
            <a:ext cx="2123149" cy="436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20C29-218B-4F4A-B6EB-59A632461EE5}"/>
              </a:ext>
            </a:extLst>
          </p:cNvPr>
          <p:cNvSpPr txBox="1"/>
          <p:nvPr/>
        </p:nvSpPr>
        <p:spPr>
          <a:xfrm>
            <a:off x="269315" y="1213732"/>
            <a:ext cx="10543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M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차원으로 표현된 벡터를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층의 신경을 사용하여 조건부 확률을 구성함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임베딩된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m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차원의 벡터들을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concatenate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하여 하나로 벡터로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만듬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context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이 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!</a:t>
            </a:r>
          </a:p>
          <a:p>
            <a:pPr marL="342900" indent="-342900">
              <a:buAutoNum type="arabicPeriod"/>
            </a:pPr>
            <a:endParaRPr lang="en-US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Hidden Layer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에 통과시킴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56498DB-23DE-3F43-A9F1-F24513B80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 t="44590" r="27878" b="46463"/>
          <a:stretch/>
        </p:blipFill>
        <p:spPr>
          <a:xfrm>
            <a:off x="3614147" y="2275964"/>
            <a:ext cx="3831391" cy="34645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A53BA47-E029-0947-8C53-CE3C4DB9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6" t="27582" r="1666" b="14167"/>
          <a:stretch/>
        </p:blipFill>
        <p:spPr bwMode="auto">
          <a:xfrm>
            <a:off x="3951686" y="3612944"/>
            <a:ext cx="4047253" cy="296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3. Output &amp; Probability Functions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78FB74C-9F7F-6D45-BB87-9D772F1D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25" y="1457842"/>
            <a:ext cx="5707413" cy="48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3E1BDB-D825-974E-903B-03390AA39E17}"/>
              </a:ext>
            </a:extLst>
          </p:cNvPr>
          <p:cNvSpPr/>
          <p:nvPr/>
        </p:nvSpPr>
        <p:spPr>
          <a:xfrm>
            <a:off x="3178425" y="1457842"/>
            <a:ext cx="6179887" cy="151395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584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Output &amp; Probability Functions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75" y="2093982"/>
            <a:ext cx="7918101" cy="3545954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604AD5-68D4-B646-9F79-E35295560899}"/>
              </a:ext>
            </a:extLst>
          </p:cNvPr>
          <p:cNvGrpSpPr/>
          <p:nvPr/>
        </p:nvGrpSpPr>
        <p:grpSpPr>
          <a:xfrm>
            <a:off x="2514601" y="1514476"/>
            <a:ext cx="6944043" cy="3545954"/>
            <a:chOff x="1404709" y="1800226"/>
            <a:chExt cx="9325613" cy="4445000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0AB59235-0458-C24F-BAAE-BE759A255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414" r="26348"/>
            <a:stretch/>
          </p:blipFill>
          <p:spPr>
            <a:xfrm>
              <a:off x="1404709" y="1800226"/>
              <a:ext cx="7791644" cy="4445000"/>
            </a:xfrm>
            <a:prstGeom prst="rect">
              <a:avLst/>
            </a:prstGeom>
          </p:spPr>
        </p:pic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5AAA15CB-FB11-E24A-95D8-071B778B2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329" t="60495" r="2314" b="21467"/>
            <a:stretch/>
          </p:blipFill>
          <p:spPr>
            <a:xfrm>
              <a:off x="8682516" y="3866959"/>
              <a:ext cx="2047806" cy="104692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A2BBB-4321-0743-9DFC-A2D978E8155B}"/>
              </a:ext>
            </a:extLst>
          </p:cNvPr>
          <p:cNvSpPr/>
          <p:nvPr/>
        </p:nvSpPr>
        <p:spPr>
          <a:xfrm>
            <a:off x="341929" y="5281052"/>
            <a:ext cx="11063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입력 벡터는 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hidden layer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H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통과하고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d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더해줘서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h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차원의 벡터를 생성한다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</a:p>
          <a:p>
            <a:pPr latinLnBrk="1"/>
            <a:endParaRPr lang="en-US" altLang="ko-KR" b="0" i="0" dirty="0">
              <a:solidFill>
                <a:srgbClr val="555555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결과로 출력된 벡터를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와 연산을 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더해주면 </a:t>
            </a:r>
            <a:r>
              <a:rPr 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V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차원의 점수 벡터 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ywt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가 출력된다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점수 벡터는</a:t>
            </a:r>
            <a:r>
              <a:rPr lang="ko-KR" altLang="en-US" b="0" i="1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 </a:t>
            </a:r>
            <a:r>
              <a:rPr lang="en-US" b="0" i="1" dirty="0" err="1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softmax</a:t>
            </a:r>
            <a:r>
              <a:rPr 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함수를 통해서 확률분포를 제공한다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5345F-4C43-964E-9184-8ED505D54F83}"/>
              </a:ext>
            </a:extLst>
          </p:cNvPr>
          <p:cNvSpPr txBox="1"/>
          <p:nvPr/>
        </p:nvSpPr>
        <p:spPr>
          <a:xfrm>
            <a:off x="1300066" y="3419194"/>
            <a:ext cx="3373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원래 사이즈 만큼 만들어주는 </a:t>
            </a:r>
            <a:r>
              <a:rPr lang="en-US" altLang="ko-KR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linear layer</a:t>
            </a:r>
            <a:endParaRPr lang="en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EDD36-B921-3249-9993-4AA70A3617BC}"/>
              </a:ext>
            </a:extLst>
          </p:cNvPr>
          <p:cNvSpPr txBox="1"/>
          <p:nvPr/>
        </p:nvSpPr>
        <p:spPr>
          <a:xfrm>
            <a:off x="5660020" y="1498924"/>
            <a:ext cx="3373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Softmax</a:t>
            </a:r>
            <a:r>
              <a:rPr 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500" dirty="0">
                <a:latin typeface="BM JUA OTF" panose="02020603020101020101" pitchFamily="18" charset="-127"/>
                <a:ea typeface="BM JUA OTF" panose="02020603020101020101" pitchFamily="18" charset="-127"/>
              </a:rPr>
              <a:t>함수 통과하여 확률로 </a:t>
            </a:r>
            <a:r>
              <a:rPr lang="ko-KR" altLang="en-US" sz="15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변환해줌</a:t>
            </a:r>
            <a:endParaRPr lang="en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22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E3D7EF-B025-4944-97A4-8CED99061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t="2395" r="4843" b="2642"/>
          <a:stretch/>
        </p:blipFill>
        <p:spPr>
          <a:xfrm>
            <a:off x="121283" y="310621"/>
            <a:ext cx="11949434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1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Step 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Output &amp; Probability Functions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75" y="2093982"/>
            <a:ext cx="7918101" cy="3545954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E681BE-A0F4-7249-890F-6AFF0DE80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1" t="15556" r="885" b="33955"/>
          <a:stretch/>
        </p:blipFill>
        <p:spPr bwMode="auto">
          <a:xfrm>
            <a:off x="721884" y="2585086"/>
            <a:ext cx="4160991" cy="256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99D0CA4-7063-E549-AE62-49ACAF6D5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" t="23707" r="4859" b="10808"/>
          <a:stretch/>
        </p:blipFill>
        <p:spPr bwMode="auto">
          <a:xfrm>
            <a:off x="5511894" y="2585087"/>
            <a:ext cx="6234195" cy="25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4674D3-09C9-B443-9B5C-4AA8997095C5}"/>
              </a:ext>
            </a:extLst>
          </p:cNvPr>
          <p:cNvCxnSpPr/>
          <p:nvPr/>
        </p:nvCxnSpPr>
        <p:spPr>
          <a:xfrm>
            <a:off x="4882875" y="3543300"/>
            <a:ext cx="6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310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Parameters in the Model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&amp;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etc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775" y="2093982"/>
            <a:ext cx="7918101" cy="3545954"/>
          </a:xfrm>
        </p:spPr>
        <p:txBody>
          <a:bodyPr>
            <a:normAutofit/>
          </a:bodyPr>
          <a:lstStyle/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  <a:cs typeface="Apple Symbols" panose="02000000000000000000" pitchFamily="2" charset="-79"/>
            </a:endParaRPr>
          </a:p>
          <a:p>
            <a:endParaRPr lang="en-US" altLang="ko-KR" sz="19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247B5-ECB3-C140-BF25-5A1E82AE52FB}"/>
              </a:ext>
            </a:extLst>
          </p:cNvPr>
          <p:cNvSpPr txBox="1"/>
          <p:nvPr/>
        </p:nvSpPr>
        <p:spPr>
          <a:xfrm>
            <a:off x="280269" y="1265909"/>
            <a:ext cx="11187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latin typeface="BM JUA OTF" panose="02020603020101020101" pitchFamily="18" charset="-127"/>
                <a:ea typeface="BM JUA OTF" panose="02020603020101020101" pitchFamily="18" charset="-127"/>
              </a:rPr>
              <a:t>Number of Free Parameters : |</a:t>
            </a: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V| (1+nm+h)+h(1+(n-1)m)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|V|: number of words in the corpus (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계산량에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가장 많은 영향을 끼침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n: size of context (2,3, bigger than this can be less effective!)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m: size of the vector (for example, it’s 4 in the “ellipse-rectangle”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H: hidden layer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수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33E10-FBBA-8944-9919-C0A80266CBF2}"/>
              </a:ext>
            </a:extLst>
          </p:cNvPr>
          <p:cNvSpPr txBox="1"/>
          <p:nvPr/>
        </p:nvSpPr>
        <p:spPr>
          <a:xfrm>
            <a:off x="280269" y="3028560"/>
            <a:ext cx="10308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Parallel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논문이 나온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2003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년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…General Purpose GPU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가 없었고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컴퓨터 성능이 낮아서 여러 대 컴퓨터 연결해서 모델 돌림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ECF4674-0044-3C46-925B-5B49DF4C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09" y="1401346"/>
            <a:ext cx="3936999" cy="5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28739-BBCA-E942-85CA-B42739B2E791}"/>
              </a:ext>
            </a:extLst>
          </p:cNvPr>
          <p:cNvSpPr txBox="1"/>
          <p:nvPr/>
        </p:nvSpPr>
        <p:spPr>
          <a:xfrm>
            <a:off x="258336" y="4238291"/>
            <a:ext cx="1187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시간을 재기도 하였는데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그것은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파라미터가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많기 때문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BE10D-966E-F542-AC01-718452FCA311}"/>
              </a:ext>
            </a:extLst>
          </p:cNvPr>
          <p:cNvSpPr/>
          <p:nvPr/>
        </p:nvSpPr>
        <p:spPr>
          <a:xfrm>
            <a:off x="516013" y="4846780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0" i="0" dirty="0">
                <a:solidFill>
                  <a:srgbClr val="222222"/>
                </a:solidFill>
                <a:effectLst/>
                <a:latin typeface="MJXc-TeX-math-I"/>
                <a:ea typeface="BM JUA OTF" panose="02020603020101020101" pitchFamily="18" charset="-127"/>
              </a:rPr>
              <a:t>θ</a:t>
            </a:r>
            <a:r>
              <a:rPr lang="el-GR" b="0" i="0" dirty="0">
                <a:solidFill>
                  <a:srgbClr val="222222"/>
                </a:solidFill>
                <a:effectLst/>
                <a:latin typeface="MJXc-TeX-main-R"/>
                <a:ea typeface="BM JUA OTF" panose="02020603020101020101" pitchFamily="18" charset="-127"/>
              </a:rPr>
              <a:t>=(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b,d,W,U,H,C</a:t>
            </a:r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B47FD5-11B3-0547-BF97-C76424EE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97" y="4238291"/>
            <a:ext cx="232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5.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Model Architecture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모델 성능 평가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Perplexity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247B5-ECB3-C140-BF25-5A1E82AE52FB}"/>
              </a:ext>
            </a:extLst>
          </p:cNvPr>
          <p:cNvSpPr txBox="1"/>
          <p:nvPr/>
        </p:nvSpPr>
        <p:spPr>
          <a:xfrm>
            <a:off x="364331" y="1189506"/>
            <a:ext cx="11187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논문은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total measurement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로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perplexity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선택함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Perplexity?: A measurement of how well a probability distribution or probability model (q) predicts a sample.</a:t>
            </a:r>
          </a:p>
          <a:p>
            <a:r>
              <a:rPr 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Perplexity :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언어 모델이 주어진 문장을 헷갈리는 정도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문장이 헷갈린다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문장에 대한 확률이 낮다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Perplexity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가 높다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언어 모델의 성능이 낮다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.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95B6956C-03BA-AE4A-9F57-50AA9161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04" y="2970727"/>
            <a:ext cx="3802425" cy="916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05DDAD-81E6-C149-8BBF-1BBEE79FEDDE}"/>
              </a:ext>
            </a:extLst>
          </p:cNvPr>
          <p:cNvSpPr txBox="1"/>
          <p:nvPr/>
        </p:nvSpPr>
        <p:spPr>
          <a:xfrm>
            <a:off x="348940" y="3998648"/>
            <a:ext cx="1071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모든 테스트 세트에서 확률 모델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q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불확실 정도가 어떻게 되는지를 측정함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이 값이 높을수록 모델이 예측을 잘 못하며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낮을수록 해당 테스트 토큰을 확실하게 측정한다는 것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en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EBDE59F-BE3E-DA4F-BF4D-65467A9C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22" y="4724098"/>
            <a:ext cx="3488707" cy="18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6. Results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4492527-A23B-6E4A-A056-8588CBCF9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94" y="900112"/>
            <a:ext cx="571626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B61D01-D511-3D4B-9A58-3DB23C292CEA}"/>
              </a:ext>
            </a:extLst>
          </p:cNvPr>
          <p:cNvSpPr/>
          <p:nvPr/>
        </p:nvSpPr>
        <p:spPr>
          <a:xfrm>
            <a:off x="434092" y="2130610"/>
            <a:ext cx="58086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영어 단어 </a:t>
            </a:r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Brown corpus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약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16000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개의 단어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에 대해서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은닉층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유닛수를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100,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임베딩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차원을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30, </a:t>
            </a:r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direct connection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 없고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5-</a:t>
            </a:r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Gram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을 사용했을 때 결과는 </a:t>
            </a:r>
            <a:r>
              <a:rPr 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Perplexity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가 제일 낮았다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B13ECC99-8AA3-4840-991E-C02F805B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6" y="4614773"/>
            <a:ext cx="5605463" cy="1771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3827EB-6584-C941-B58B-F8636D9CE2C2}"/>
              </a:ext>
            </a:extLst>
          </p:cNvPr>
          <p:cNvSpPr/>
          <p:nvPr/>
        </p:nvSpPr>
        <p:spPr>
          <a:xfrm>
            <a:off x="434092" y="1212674"/>
            <a:ext cx="5808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Rare words (&lt;= 3 into single symbol) : &lt;UNK&gt;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Datasets: Brown Corpus, AP News (95-96)</a:t>
            </a:r>
            <a:endParaRPr lang="en-US" altLang="ko-KR" b="0" i="0" dirty="0">
              <a:solidFill>
                <a:srgbClr val="222222"/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23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648B01-460D-C941-990B-B3A9B2420EFB}"/>
              </a:ext>
            </a:extLst>
          </p:cNvPr>
          <p:cNvSpPr/>
          <p:nvPr/>
        </p:nvSpPr>
        <p:spPr>
          <a:xfrm>
            <a:off x="660224" y="42045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KR" dirty="0"/>
              <a:t>inner product</a:t>
            </a:r>
          </a:p>
          <a:p>
            <a:r>
              <a:rPr lang="en-KR" dirty="0"/>
              <a:t>Inner product (or dot product) of two n-vectors X, Y is</a:t>
            </a:r>
          </a:p>
        </p:txBody>
      </p:sp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B10D6D7B-97C9-B64F-A2B0-5B7AEFADC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r="2032" b="3237"/>
          <a:stretch/>
        </p:blipFill>
        <p:spPr>
          <a:xfrm>
            <a:off x="135868" y="90311"/>
            <a:ext cx="1192026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5349-A20B-F948-A61A-8F40A136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09" y="243063"/>
            <a:ext cx="4877329" cy="933097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Conditional Probability </a:t>
            </a:r>
            <a:r>
              <a:rPr lang="ko-KR" altLang="en-US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조건부 확률</a:t>
            </a:r>
            <a:endParaRPr lang="en-KR" sz="3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D8EF3C-A0D4-1B4D-A482-71C6D071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4832106"/>
            <a:ext cx="4409016" cy="14359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4469B2-9191-E64D-B3D6-CB5234114B52}"/>
              </a:ext>
            </a:extLst>
          </p:cNvPr>
          <p:cNvSpPr txBox="1">
            <a:spLocks/>
          </p:cNvSpPr>
          <p:nvPr/>
        </p:nvSpPr>
        <p:spPr>
          <a:xfrm>
            <a:off x="223309" y="1350928"/>
            <a:ext cx="7649104" cy="65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사건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A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주어졌을 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사건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조건부 확률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88605-0DA8-454D-815E-E60D993AA52E}"/>
                  </a:ext>
                </a:extLst>
              </p:cNvPr>
              <p:cNvSpPr txBox="1"/>
              <p:nvPr/>
            </p:nvSpPr>
            <p:spPr>
              <a:xfrm>
                <a:off x="4738687" y="2285276"/>
                <a:ext cx="2714626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K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88605-0DA8-454D-815E-E60D993A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687" y="2285276"/>
                <a:ext cx="2714626" cy="651910"/>
              </a:xfrm>
              <a:prstGeom prst="rect">
                <a:avLst/>
              </a:prstGeom>
              <a:blipFill>
                <a:blip r:embed="rId3"/>
                <a:stretch>
                  <a:fillRect t="-5769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38084BD-F9F8-5A44-B06F-ADDFB526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79" y="3635139"/>
            <a:ext cx="3530600" cy="85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09AEF-282E-C844-8C30-D46DA4252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966" y="3803767"/>
            <a:ext cx="4546600" cy="5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DD26D9-6925-6C4C-A853-8A4CAC638D89}"/>
              </a:ext>
            </a:extLst>
          </p:cNvPr>
          <p:cNvSpPr/>
          <p:nvPr/>
        </p:nvSpPr>
        <p:spPr>
          <a:xfrm>
            <a:off x="4470400" y="2167467"/>
            <a:ext cx="3318933" cy="914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09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9A29FC-2F02-6240-8DFA-BD5ACD556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" t="2538" r="4726" b="1401"/>
          <a:stretch/>
        </p:blipFill>
        <p:spPr>
          <a:xfrm>
            <a:off x="67865" y="327377"/>
            <a:ext cx="12056269" cy="5953474"/>
          </a:xfrm>
          <a:prstGeom prst="rect">
            <a:avLst/>
          </a:prstGeom>
        </p:spPr>
      </p:pic>
      <p:pic>
        <p:nvPicPr>
          <p:cNvPr id="1026" name="Picture 2" descr="A Brief History of Natural Language Processing — Part 2 | by Antoine Louis  | Medium">
            <a:extLst>
              <a:ext uri="{FF2B5EF4-FFF2-40B4-BE49-F238E27FC236}">
                <a16:creationId xmlns:a16="http://schemas.microsoft.com/office/drawing/2014/main" id="{57750476-D166-284C-A399-ABA4BBA32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68" y="2186164"/>
            <a:ext cx="5468284" cy="16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9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4990997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NPLM</a:t>
            </a:r>
            <a:br>
              <a:rPr lang="en-US" altLang="ko-KR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Statistical Language Modeling</a:t>
            </a:r>
            <a:endParaRPr lang="en-KR" sz="3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3142441"/>
          </a:xfrm>
        </p:spPr>
        <p:txBody>
          <a:bodyPr/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목적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단어들의 배열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Sequence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대한 결합 확률 함수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joint probability function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학습하는 것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논문이 제안하는 모델은 단어의 분산 표상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distributed representation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을 배우는 것과 더불어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단어들의 배열에 대한 확률 함수를 배움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Count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기반의 조건부 확률적 접근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117A578-21C4-9449-B812-22518E6A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29" y="2681868"/>
            <a:ext cx="59182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CBCABB8-E29E-8343-A814-EA45E2AEEE44}"/>
              </a:ext>
            </a:extLst>
          </p:cNvPr>
          <p:cNvGrpSpPr/>
          <p:nvPr/>
        </p:nvGrpSpPr>
        <p:grpSpPr>
          <a:xfrm>
            <a:off x="4423317" y="3931034"/>
            <a:ext cx="3345366" cy="574288"/>
            <a:chOff x="4181707" y="3618881"/>
            <a:chExt cx="3345366" cy="57428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5763877-5CC3-164D-B4C5-04BECA812460}"/>
                </a:ext>
              </a:extLst>
            </p:cNvPr>
            <p:cNvSpPr/>
            <p:nvPr/>
          </p:nvSpPr>
          <p:spPr>
            <a:xfrm>
              <a:off x="4181707" y="3618881"/>
              <a:ext cx="334536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8CA7B-36E4-034A-9C04-A94D87933B23}"/>
                </a:ext>
              </a:extLst>
            </p:cNvPr>
            <p:cNvSpPr txBox="1"/>
            <p:nvPr/>
          </p:nvSpPr>
          <p:spPr>
            <a:xfrm>
              <a:off x="4293220" y="3778019"/>
              <a:ext cx="3122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 날씨가 매우 좋군요</a:t>
              </a:r>
              <a:r>
                <a:rPr lang="en-US" altLang="ko-KR" dirty="0"/>
                <a:t>)</a:t>
              </a:r>
              <a:endParaRPr lang="en-KR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84E95F-F47A-1349-BC03-6B46DBB9BDA5}"/>
              </a:ext>
            </a:extLst>
          </p:cNvPr>
          <p:cNvGrpSpPr/>
          <p:nvPr/>
        </p:nvGrpSpPr>
        <p:grpSpPr>
          <a:xfrm>
            <a:off x="808463" y="5013288"/>
            <a:ext cx="10575073" cy="595775"/>
            <a:chOff x="520390" y="4742055"/>
            <a:chExt cx="10575073" cy="59577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57C1FFA-8A3A-0C45-9E16-9986126AC933}"/>
                </a:ext>
              </a:extLst>
            </p:cNvPr>
            <p:cNvSpPr/>
            <p:nvPr/>
          </p:nvSpPr>
          <p:spPr>
            <a:xfrm>
              <a:off x="7620000" y="4763542"/>
              <a:ext cx="3475463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31BF5F-D12A-DF4E-A46F-8E4E91B3C0E5}"/>
                </a:ext>
              </a:extLst>
            </p:cNvPr>
            <p:cNvSpPr txBox="1"/>
            <p:nvPr/>
          </p:nvSpPr>
          <p:spPr>
            <a:xfrm>
              <a:off x="7620000" y="4895024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좋군요 </a:t>
              </a:r>
              <a:r>
                <a:rPr lang="en-US" altLang="ko-KR" dirty="0"/>
                <a:t>|</a:t>
              </a:r>
              <a:r>
                <a:rPr lang="ko-KR" altLang="en-US" dirty="0"/>
                <a:t> 오늘은 날씨가 매우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729DEBD-C95B-204A-8F9F-E0BD9185CC95}"/>
                </a:ext>
              </a:extLst>
            </p:cNvPr>
            <p:cNvSpPr/>
            <p:nvPr/>
          </p:nvSpPr>
          <p:spPr>
            <a:xfrm>
              <a:off x="520390" y="4742055"/>
              <a:ext cx="1397620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18E46-360B-1F4F-B77B-0CCC6EC710DD}"/>
                </a:ext>
              </a:extLst>
            </p:cNvPr>
            <p:cNvSpPr txBox="1"/>
            <p:nvPr/>
          </p:nvSpPr>
          <p:spPr>
            <a:xfrm>
              <a:off x="631903" y="4901193"/>
              <a:ext cx="1286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BEA8CE4-93EA-3E47-B7B3-9692FE76083B}"/>
                </a:ext>
              </a:extLst>
            </p:cNvPr>
            <p:cNvSpPr/>
            <p:nvPr/>
          </p:nvSpPr>
          <p:spPr>
            <a:xfrm>
              <a:off x="2146610" y="4750728"/>
              <a:ext cx="2252546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06F01F-F44B-1E44-9749-1718211ECB07}"/>
                </a:ext>
              </a:extLst>
            </p:cNvPr>
            <p:cNvSpPr txBox="1"/>
            <p:nvPr/>
          </p:nvSpPr>
          <p:spPr>
            <a:xfrm>
              <a:off x="2258123" y="4909866"/>
              <a:ext cx="2141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날씨가 </a:t>
              </a:r>
              <a:r>
                <a:rPr lang="en-US" altLang="ko-KR" dirty="0"/>
                <a:t>|</a:t>
              </a:r>
              <a:r>
                <a:rPr lang="ko-KR" altLang="en-US" dirty="0"/>
                <a:t> 오늘은</a:t>
              </a:r>
              <a:r>
                <a:rPr lang="en-US" altLang="ko-KR" dirty="0"/>
                <a:t>)</a:t>
              </a:r>
              <a:endParaRPr lang="en-KR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7A69EEA-93DF-844A-9070-F2E92C5B5D06}"/>
                </a:ext>
              </a:extLst>
            </p:cNvPr>
            <p:cNvSpPr/>
            <p:nvPr/>
          </p:nvSpPr>
          <p:spPr>
            <a:xfrm>
              <a:off x="4731835" y="4742055"/>
              <a:ext cx="2683725" cy="57428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281628-FB7D-C84E-B883-92AB86823F4B}"/>
                </a:ext>
              </a:extLst>
            </p:cNvPr>
            <p:cNvSpPr txBox="1"/>
            <p:nvPr/>
          </p:nvSpPr>
          <p:spPr>
            <a:xfrm>
              <a:off x="4843349" y="4901193"/>
              <a:ext cx="2572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 (</a:t>
              </a:r>
              <a:r>
                <a:rPr lang="ko-KR" altLang="en-US" dirty="0"/>
                <a:t>매우 </a:t>
              </a:r>
              <a:r>
                <a:rPr lang="en-US" altLang="ko-KR" dirty="0"/>
                <a:t>|</a:t>
              </a:r>
              <a:r>
                <a:rPr lang="ko-KR" altLang="en-US" dirty="0"/>
                <a:t> 오늘은 날씨가</a:t>
              </a:r>
              <a:r>
                <a:rPr lang="en-US" altLang="ko-KR" dirty="0"/>
                <a:t>)</a:t>
              </a:r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22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23767"/>
            <a:ext cx="11608420" cy="5314176"/>
          </a:xfrm>
        </p:spPr>
        <p:txBody>
          <a:bodyPr/>
          <a:lstStyle/>
          <a:p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차원의 저주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고차원 공간에서 데이터를 다룰 때 나타나는 성능 저하 현상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curse of dimensionality refers to various phenomena that arise when analyzing and organizing data in high-dimensional spaces that do not occur in low-dimensional settings such as the three-dimensional physical space of everyday experience (Wiki)</a:t>
            </a:r>
            <a:endParaRPr lang="en-US" altLang="ko-KR" sz="1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고차원 공간에서 발생하는 이유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Bag Of Words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모델의 문제점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Bag of Words: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단어들의 출현 빈도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(frequency, count)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에만 집중하는 텍스트 데이터의 수치화 표현 방법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Ex: 498,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867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개의 한국어 단어를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Bag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of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Words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화 하면 약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50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만개의 차원으로 문장이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모델링됨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고차원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)</a:t>
            </a:r>
          </a:p>
          <a:p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One-Hot Encoding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 과 유사하지만 문장 혹은 단락과 같은 단어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Sequence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  <a:sym typeface="Wingdings" pitchFamily="2" charset="2"/>
              </a:rPr>
              <a:t>의 표현 방법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  <a:sym typeface="Wingdings" pitchFamily="2" charset="2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42962A-843C-2A49-A8E0-5344ADEC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63" y="3906025"/>
            <a:ext cx="8671300" cy="744654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1365E1AE-2849-FE44-B047-AAAF31E7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362" y="4547615"/>
            <a:ext cx="8671299" cy="22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8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A32B-B088-424D-BF75-AA0FE515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94887"/>
            <a:ext cx="8829908" cy="772299"/>
          </a:xfrm>
        </p:spPr>
        <p:txBody>
          <a:bodyPr>
            <a:normAutofit fontScale="90000"/>
          </a:bodyPr>
          <a:lstStyle/>
          <a:p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3.</a:t>
            </a:r>
            <a:r>
              <a:rPr lang="ko-KR" altLang="en-US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Before NLPM</a:t>
            </a:r>
            <a:b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3000" dirty="0">
                <a:latin typeface="BM JUA OTF" panose="02020603020101020101" pitchFamily="18" charset="-127"/>
                <a:ea typeface="BM JUA OTF" panose="02020603020101020101" pitchFamily="18" charset="-127"/>
              </a:rPr>
              <a:t>Curse of Dimensionality in Statistical Language Modeling</a:t>
            </a:r>
            <a:endParaRPr lang="en-KR" sz="3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0CE2-3A0A-5E4C-AB3A-10D31936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90" y="1248937"/>
            <a:ext cx="11608420" cy="531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Problems </a:t>
            </a:r>
            <a:r>
              <a:rPr lang="en-US" altLang="ko-KR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Occuring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with Bag of Words</a:t>
            </a:r>
          </a:p>
          <a:p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en-US" altLang="ko-KR" sz="21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 Scarcity (Sparsity Problem)</a:t>
            </a:r>
            <a:r>
              <a:rPr lang="ko-KR" altLang="en-US" sz="21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관찰한 데이터와 입력 받는 데이터 간 괴리가 발생함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정확하게 일치하는 검색어가 나오지 않는다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Google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Training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한 데이터에서 저 문장과 정확히 일치하는 문장이 없었기 때문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lang="en-US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한국어가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50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만개의 단어라면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그 단어로 생성할 수 있는 문장의 개수는 무한대임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즉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 Scarcity (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부족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문제가 발생하는 것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9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=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Sparsity Problem : 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새로운 단어 조합에 대해서 </a:t>
            </a:r>
            <a:r>
              <a:rPr lang="ko-KR" altLang="en-US" sz="19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확률값이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ko-KR" altLang="en-US" sz="19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되는 문제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8200D8-375D-E04D-8D4E-F92BC6C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09" y="2053700"/>
            <a:ext cx="6477068" cy="2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2482</Words>
  <Application>Microsoft Macintosh PowerPoint</Application>
  <PresentationFormat>Widescreen</PresentationFormat>
  <Paragraphs>440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AppleSDGothicNeo</vt:lpstr>
      <vt:lpstr>BM JUA OTF</vt:lpstr>
      <vt:lpstr>Dotum</vt:lpstr>
      <vt:lpstr>MJXc-TeX-main-R</vt:lpstr>
      <vt:lpstr>MJXc-TeX-math-I</vt:lpstr>
      <vt:lpstr>Apple Symbols</vt:lpstr>
      <vt:lpstr>Arial</vt:lpstr>
      <vt:lpstr>Arial</vt:lpstr>
      <vt:lpstr>Calibri</vt:lpstr>
      <vt:lpstr>Calibri Light</vt:lpstr>
      <vt:lpstr>Cambria Math</vt:lpstr>
      <vt:lpstr>Helvetica Neue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Conditional Probability 조건부 확률</vt:lpstr>
      <vt:lpstr>PowerPoint Presentation</vt:lpstr>
      <vt:lpstr>3. Before NPLM Statistical Language Modeling</vt:lpstr>
      <vt:lpstr>3. Before NLPM Curse of Dimensionality in Statistical Language Modeling</vt:lpstr>
      <vt:lpstr>3. Before NLPM Curse of Dimensionality in Statistical Language Modeling</vt:lpstr>
      <vt:lpstr>3. Before NLPM Curse of Dimensionality in Statistical Language Modeling</vt:lpstr>
      <vt:lpstr>3. Before NLPM Curse of Dimensionality in Statistical Language Modeling</vt:lpstr>
      <vt:lpstr>3. Before NLPM Curse of Dimensionality in Statistical Language Modeling</vt:lpstr>
      <vt:lpstr>3. Before NLPM Attempts to Solve The Curse of Dimensionality</vt:lpstr>
      <vt:lpstr>3. Before NLPM Attempts to Solve The Curse of Dimensionality</vt:lpstr>
      <vt:lpstr>3. Before NLPM Curse of Dimensionality in Statistical Language Modeling</vt:lpstr>
      <vt:lpstr>4. Distributed Representation </vt:lpstr>
      <vt:lpstr>4. Distributed Representation </vt:lpstr>
      <vt:lpstr>4. Distributed Representation  Word Embeddings</vt:lpstr>
      <vt:lpstr>4. Distributed Representation</vt:lpstr>
      <vt:lpstr>5. Model Architecture</vt:lpstr>
      <vt:lpstr>5. Model Architecture</vt:lpstr>
      <vt:lpstr>5. Model Architecture Step 1. Input</vt:lpstr>
      <vt:lpstr>5. Model Architecture Step 1. Data Input</vt:lpstr>
      <vt:lpstr>5. Model Architecture Step 1. Data Input</vt:lpstr>
      <vt:lpstr>5. Model Architecture Step 2. Hidden Layers &amp; Probability Functions</vt:lpstr>
      <vt:lpstr>5. Model Architecture Step 2. Hidden Layers</vt:lpstr>
      <vt:lpstr>5. Model Architecture Step 2. Hidden Layers</vt:lpstr>
      <vt:lpstr>5. Model Architecture Step 3. Output &amp; Probability Functions</vt:lpstr>
      <vt:lpstr>5. Model Architecture Step 3. Output &amp; Probability Functions</vt:lpstr>
      <vt:lpstr>5. Model Architecture Step 3. Output &amp; Probability Functions</vt:lpstr>
      <vt:lpstr>5. Model Architecture Parameters in the Model &amp; etc</vt:lpstr>
      <vt:lpstr>5. Model Architecture 모델 성능 평가 Perplexity</vt:lpstr>
      <vt:lpstr>6.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Probabilistic Language Model </dc:title>
  <dc:creator>김은혜</dc:creator>
  <cp:lastModifiedBy>김은혜</cp:lastModifiedBy>
  <cp:revision>12</cp:revision>
  <dcterms:created xsi:type="dcterms:W3CDTF">2022-03-12T22:10:26Z</dcterms:created>
  <dcterms:modified xsi:type="dcterms:W3CDTF">2022-03-13T06:26:42Z</dcterms:modified>
</cp:coreProperties>
</file>